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7"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eg>
</file>

<file path=ppt/media/image5.jpeg>
</file>

<file path=ppt/media/image6.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9C56547-B93F-4B76-9A32-2ADB6503A2EF}" type="datetimeFigureOut">
              <a:rPr lang="en-IN" smtClean="0"/>
              <a:t>26-09-2022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9255346" y="2750337"/>
            <a:ext cx="1171888" cy="1356442"/>
          </a:xfrm>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3847298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C56547-B93F-4B76-9A32-2ADB6503A2EF}" type="datetimeFigureOut">
              <a:rPr lang="en-IN" smtClean="0"/>
              <a:t>26-09-2022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11309"/>
            <a:ext cx="1154151" cy="1090789"/>
          </a:xfrm>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6965911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C56547-B93F-4B76-9A32-2ADB6503A2EF}" type="datetimeFigureOut">
              <a:rPr lang="en-IN" smtClean="0"/>
              <a:t>26-09-2022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11615"/>
            <a:ext cx="1154151" cy="1090789"/>
          </a:xfrm>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8670184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C56547-B93F-4B76-9A32-2ADB6503A2EF}" type="datetimeFigureOut">
              <a:rPr lang="en-IN" smtClean="0"/>
              <a:t>26-09-2022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09925"/>
            <a:ext cx="1154151" cy="1090789"/>
          </a:xfrm>
        </p:spPr>
        <p:txBody>
          <a:bodyPr/>
          <a:lstStyle/>
          <a:p>
            <a:fld id="{C261B1AD-56E4-4E9D-9B01-9D2C7E263C8B}" type="slidenum">
              <a:rPr lang="en-IN" smtClean="0"/>
              <a:t>‹#›</a:t>
            </a:fld>
            <a:endParaRPr lang="en-IN"/>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377292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C56547-B93F-4B76-9A32-2ADB6503A2EF}" type="datetimeFigureOut">
              <a:rPr lang="en-IN" smtClean="0"/>
              <a:t>26-09-2022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29455" y="4709925"/>
            <a:ext cx="1154151" cy="1090789"/>
          </a:xfrm>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21931766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9C56547-B93F-4B76-9A32-2ADB6503A2EF}" type="datetimeFigureOut">
              <a:rPr lang="en-IN" smtClean="0"/>
              <a:t>26-09-2022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1277303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9C56547-B93F-4B76-9A32-2ADB6503A2EF}" type="datetimeFigureOut">
              <a:rPr lang="en-IN" smtClean="0"/>
              <a:t>26-09-2022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39131789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C56547-B93F-4B76-9A32-2ADB6503A2EF}" type="datetimeFigureOut">
              <a:rPr lang="en-IN" smtClean="0"/>
              <a:t>26-09-2022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5595248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09C56547-B93F-4B76-9A32-2ADB6503A2EF}" type="datetimeFigureOut">
              <a:rPr lang="en-IN" smtClean="0"/>
              <a:t>26-09-2022</a:t>
            </a:fld>
            <a:endParaRPr lang="en-IN"/>
          </a:p>
        </p:txBody>
      </p:sp>
      <p:sp>
        <p:nvSpPr>
          <p:cNvPr id="5" name="Footer Placeholder 4"/>
          <p:cNvSpPr>
            <a:spLocks noGrp="1"/>
          </p:cNvSpPr>
          <p:nvPr>
            <p:ph type="ftr" sz="quarter" idx="11"/>
          </p:nvPr>
        </p:nvSpPr>
        <p:spPr>
          <a:xfrm>
            <a:off x="680321" y="5936188"/>
            <a:ext cx="6126805" cy="365125"/>
          </a:xfrm>
        </p:spPr>
        <p:txBody>
          <a:bodyPr/>
          <a:lstStyle/>
          <a:p>
            <a:endParaRPr lang="en-IN"/>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C261B1AD-56E4-4E9D-9B01-9D2C7E263C8B}" type="slidenum">
              <a:rPr lang="en-IN" smtClean="0"/>
              <a:t>‹#›</a:t>
            </a:fld>
            <a:endParaRPr lang="en-IN"/>
          </a:p>
        </p:txBody>
      </p:sp>
    </p:spTree>
    <p:extLst>
      <p:ext uri="{BB962C8B-B14F-4D97-AF65-F5344CB8AC3E}">
        <p14:creationId xmlns:p14="http://schemas.microsoft.com/office/powerpoint/2010/main" val="1503179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C56547-B93F-4B76-9A32-2ADB6503A2EF}" type="datetimeFigureOut">
              <a:rPr lang="en-IN" smtClean="0"/>
              <a:t>26-09-2022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3510479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C56547-B93F-4B76-9A32-2ADB6503A2EF}" type="datetimeFigureOut">
              <a:rPr lang="en-IN" smtClean="0"/>
              <a:t>26-09-2022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729455" y="2869895"/>
            <a:ext cx="1154151" cy="1090789"/>
          </a:xfrm>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176245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C56547-B93F-4B76-9A32-2ADB6503A2EF}" type="datetimeFigureOut">
              <a:rPr lang="en-IN" smtClean="0"/>
              <a:t>26-09-2022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1640887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C56547-B93F-4B76-9A32-2ADB6503A2EF}" type="datetimeFigureOut">
              <a:rPr lang="en-IN" smtClean="0"/>
              <a:t>26-09-2022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2245577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C56547-B93F-4B76-9A32-2ADB6503A2EF}" type="datetimeFigureOut">
              <a:rPr lang="en-IN" smtClean="0"/>
              <a:t>26-09-2022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2953445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09C56547-B93F-4B76-9A32-2ADB6503A2EF}" type="datetimeFigureOut">
              <a:rPr lang="en-IN" smtClean="0"/>
              <a:t>26-09-2022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136853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C56547-B93F-4B76-9A32-2ADB6503A2EF}" type="datetimeFigureOut">
              <a:rPr lang="en-IN" smtClean="0"/>
              <a:t>26-09-2022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25830704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C56547-B93F-4B76-9A32-2ADB6503A2EF}" type="datetimeFigureOut">
              <a:rPr lang="en-IN" smtClean="0"/>
              <a:t>26-09-2022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261B1AD-56E4-4E9D-9B01-9D2C7E263C8B}" type="slidenum">
              <a:rPr lang="en-IN" smtClean="0"/>
              <a:t>‹#›</a:t>
            </a:fld>
            <a:endParaRPr lang="en-IN"/>
          </a:p>
        </p:txBody>
      </p:sp>
    </p:spTree>
    <p:extLst>
      <p:ext uri="{BB962C8B-B14F-4D97-AF65-F5344CB8AC3E}">
        <p14:creationId xmlns:p14="http://schemas.microsoft.com/office/powerpoint/2010/main" val="34933440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9C56547-B93F-4B76-9A32-2ADB6503A2EF}" type="datetimeFigureOut">
              <a:rPr lang="en-IN" smtClean="0"/>
              <a:t>26-09-2022</a:t>
            </a:fld>
            <a:endParaRPr lang="en-IN"/>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C261B1AD-56E4-4E9D-9B01-9D2C7E263C8B}" type="slidenum">
              <a:rPr lang="en-IN" smtClean="0"/>
              <a:t>‹#›</a:t>
            </a:fld>
            <a:endParaRPr lang="en-IN"/>
          </a:p>
        </p:txBody>
      </p:sp>
    </p:spTree>
    <p:extLst>
      <p:ext uri="{BB962C8B-B14F-4D97-AF65-F5344CB8AC3E}">
        <p14:creationId xmlns:p14="http://schemas.microsoft.com/office/powerpoint/2010/main" val="124775561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1316F-BA5A-69F2-F6F7-6E4B6159DFD0}"/>
              </a:ext>
            </a:extLst>
          </p:cNvPr>
          <p:cNvSpPr>
            <a:spLocks noGrp="1"/>
          </p:cNvSpPr>
          <p:nvPr>
            <p:ph type="ctrTitle"/>
          </p:nvPr>
        </p:nvSpPr>
        <p:spPr>
          <a:xfrm>
            <a:off x="1819835" y="286870"/>
            <a:ext cx="8552329" cy="1421187"/>
          </a:xfrm>
        </p:spPr>
        <p:txBody>
          <a:bodyPr>
            <a:normAutofit/>
          </a:bodyPr>
          <a:lstStyle/>
          <a:p>
            <a:pPr algn="ctr"/>
            <a:r>
              <a:rPr lang="en-IN" sz="4400" b="1" dirty="0">
                <a:latin typeface="Times New Roman" panose="02020603050405020304" pitchFamily="18" charset="0"/>
                <a:cs typeface="Times New Roman" panose="02020603050405020304" pitchFamily="18" charset="0"/>
              </a:rPr>
              <a:t>FLIGHT PRICE PREDICTION PROJECT</a:t>
            </a:r>
          </a:p>
        </p:txBody>
      </p:sp>
      <p:sp>
        <p:nvSpPr>
          <p:cNvPr id="3" name="Subtitle 2">
            <a:extLst>
              <a:ext uri="{FF2B5EF4-FFF2-40B4-BE49-F238E27FC236}">
                <a16:creationId xmlns:a16="http://schemas.microsoft.com/office/drawing/2014/main" id="{9F76F187-EA23-0A92-8CA3-0D1A23F74B3C}"/>
              </a:ext>
            </a:extLst>
          </p:cNvPr>
          <p:cNvSpPr>
            <a:spLocks noGrp="1"/>
          </p:cNvSpPr>
          <p:nvPr>
            <p:ph type="subTitle" idx="1"/>
          </p:nvPr>
        </p:nvSpPr>
        <p:spPr>
          <a:xfrm>
            <a:off x="10264588" y="6194611"/>
            <a:ext cx="2079812" cy="484561"/>
          </a:xfrm>
        </p:spPr>
        <p:txBody>
          <a:bodyPr>
            <a:noAutofit/>
          </a:bodyPr>
          <a:lstStyle/>
          <a:p>
            <a:pPr algn="ctr"/>
            <a:r>
              <a:rPr lang="en-IN" sz="1200" dirty="0">
                <a:latin typeface="Times New Roman" panose="02020603050405020304" pitchFamily="18" charset="0"/>
                <a:cs typeface="Times New Roman" panose="02020603050405020304" pitchFamily="18" charset="0"/>
              </a:rPr>
              <a:t>Submitted By:</a:t>
            </a:r>
          </a:p>
          <a:p>
            <a:pPr algn="ctr"/>
            <a:r>
              <a:rPr lang="en-IN" sz="1200" dirty="0">
                <a:latin typeface="Times New Roman" panose="02020603050405020304" pitchFamily="18" charset="0"/>
                <a:cs typeface="Times New Roman" panose="02020603050405020304" pitchFamily="18" charset="0"/>
              </a:rPr>
              <a:t>Lakshmi Rajendra Thute</a:t>
            </a:r>
          </a:p>
        </p:txBody>
      </p:sp>
      <p:pic>
        <p:nvPicPr>
          <p:cNvPr id="1028" name="Picture 4" descr="See the source image">
            <a:extLst>
              <a:ext uri="{FF2B5EF4-FFF2-40B4-BE49-F238E27FC236}">
                <a16:creationId xmlns:a16="http://schemas.microsoft.com/office/drawing/2014/main" id="{18F9DD63-5FE8-076F-5086-69D2304F92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2965" y="1708057"/>
            <a:ext cx="9224681" cy="41472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62413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2C9853-C481-5204-FD8D-66992535935E}"/>
              </a:ext>
            </a:extLst>
          </p:cNvPr>
          <p:cNvPicPr>
            <a:picLocks noChangeAspect="1"/>
          </p:cNvPicPr>
          <p:nvPr/>
        </p:nvPicPr>
        <p:blipFill>
          <a:blip r:embed="rId2"/>
          <a:stretch>
            <a:fillRect/>
          </a:stretch>
        </p:blipFill>
        <p:spPr>
          <a:xfrm>
            <a:off x="1371600" y="1828800"/>
            <a:ext cx="9439835" cy="4679576"/>
          </a:xfrm>
          <a:prstGeom prst="rect">
            <a:avLst/>
          </a:prstGeom>
        </p:spPr>
      </p:pic>
      <p:sp>
        <p:nvSpPr>
          <p:cNvPr id="4" name="TextBox 3">
            <a:extLst>
              <a:ext uri="{FF2B5EF4-FFF2-40B4-BE49-F238E27FC236}">
                <a16:creationId xmlns:a16="http://schemas.microsoft.com/office/drawing/2014/main" id="{17E0FAE1-CD5D-D602-AFF4-F25CA51C9226}"/>
              </a:ext>
            </a:extLst>
          </p:cNvPr>
          <p:cNvSpPr txBox="1"/>
          <p:nvPr/>
        </p:nvSpPr>
        <p:spPr>
          <a:xfrm>
            <a:off x="2608729" y="717176"/>
            <a:ext cx="6526306" cy="369332"/>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DATA ENCODING</a:t>
            </a:r>
          </a:p>
        </p:txBody>
      </p:sp>
    </p:spTree>
    <p:extLst>
      <p:ext uri="{BB962C8B-B14F-4D97-AF65-F5344CB8AC3E}">
        <p14:creationId xmlns:p14="http://schemas.microsoft.com/office/powerpoint/2010/main" val="2522722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E86570-7B25-6E2B-34D1-78FBEF204074}"/>
              </a:ext>
            </a:extLst>
          </p:cNvPr>
          <p:cNvSpPr txBox="1"/>
          <p:nvPr/>
        </p:nvSpPr>
        <p:spPr>
          <a:xfrm>
            <a:off x="3236259" y="439270"/>
            <a:ext cx="5468471" cy="369332"/>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CORRELATION CHECKED</a:t>
            </a:r>
          </a:p>
        </p:txBody>
      </p:sp>
      <p:pic>
        <p:nvPicPr>
          <p:cNvPr id="4" name="Picture 3">
            <a:extLst>
              <a:ext uri="{FF2B5EF4-FFF2-40B4-BE49-F238E27FC236}">
                <a16:creationId xmlns:a16="http://schemas.microsoft.com/office/drawing/2014/main" id="{3C492FB3-64AF-AE17-FD16-929B8265720D}"/>
              </a:ext>
            </a:extLst>
          </p:cNvPr>
          <p:cNvPicPr>
            <a:picLocks noChangeAspect="1"/>
          </p:cNvPicPr>
          <p:nvPr/>
        </p:nvPicPr>
        <p:blipFill>
          <a:blip r:embed="rId2"/>
          <a:stretch>
            <a:fillRect/>
          </a:stretch>
        </p:blipFill>
        <p:spPr>
          <a:xfrm>
            <a:off x="1452282" y="1138517"/>
            <a:ext cx="9906000" cy="5047129"/>
          </a:xfrm>
          <a:prstGeom prst="rect">
            <a:avLst/>
          </a:prstGeom>
        </p:spPr>
      </p:pic>
    </p:spTree>
    <p:extLst>
      <p:ext uri="{BB962C8B-B14F-4D97-AF65-F5344CB8AC3E}">
        <p14:creationId xmlns:p14="http://schemas.microsoft.com/office/powerpoint/2010/main" val="983194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E91487-ECF9-13F8-5D5C-08BD8AD5DFC3}"/>
              </a:ext>
            </a:extLst>
          </p:cNvPr>
          <p:cNvSpPr txBox="1"/>
          <p:nvPr/>
        </p:nvSpPr>
        <p:spPr>
          <a:xfrm>
            <a:off x="3343835" y="591671"/>
            <a:ext cx="5154706" cy="369332"/>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DATA SCALING</a:t>
            </a:r>
          </a:p>
        </p:txBody>
      </p:sp>
      <p:pic>
        <p:nvPicPr>
          <p:cNvPr id="4" name="Picture 3">
            <a:extLst>
              <a:ext uri="{FF2B5EF4-FFF2-40B4-BE49-F238E27FC236}">
                <a16:creationId xmlns:a16="http://schemas.microsoft.com/office/drawing/2014/main" id="{CC1536B2-905D-7D1F-54E1-9E2A9563FE38}"/>
              </a:ext>
            </a:extLst>
          </p:cNvPr>
          <p:cNvPicPr>
            <a:picLocks noChangeAspect="1"/>
          </p:cNvPicPr>
          <p:nvPr/>
        </p:nvPicPr>
        <p:blipFill>
          <a:blip r:embed="rId2"/>
          <a:stretch>
            <a:fillRect/>
          </a:stretch>
        </p:blipFill>
        <p:spPr>
          <a:xfrm>
            <a:off x="1757081" y="1174375"/>
            <a:ext cx="8892989" cy="4993341"/>
          </a:xfrm>
          <a:prstGeom prst="rect">
            <a:avLst/>
          </a:prstGeom>
        </p:spPr>
      </p:pic>
    </p:spTree>
    <p:extLst>
      <p:ext uri="{BB962C8B-B14F-4D97-AF65-F5344CB8AC3E}">
        <p14:creationId xmlns:p14="http://schemas.microsoft.com/office/powerpoint/2010/main" val="154757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54D1C1-AA9F-AB99-D684-EA98CF00BB74}"/>
              </a:ext>
            </a:extLst>
          </p:cNvPr>
          <p:cNvSpPr txBox="1"/>
          <p:nvPr/>
        </p:nvSpPr>
        <p:spPr>
          <a:xfrm>
            <a:off x="3836894" y="493059"/>
            <a:ext cx="5477435"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MODEL BUILDING AND EVALUATION</a:t>
            </a:r>
          </a:p>
        </p:txBody>
      </p:sp>
      <p:pic>
        <p:nvPicPr>
          <p:cNvPr id="4" name="Picture 3">
            <a:extLst>
              <a:ext uri="{FF2B5EF4-FFF2-40B4-BE49-F238E27FC236}">
                <a16:creationId xmlns:a16="http://schemas.microsoft.com/office/drawing/2014/main" id="{5D7E4B13-CBAE-9CAE-8649-4E45D9795216}"/>
              </a:ext>
            </a:extLst>
          </p:cNvPr>
          <p:cNvPicPr>
            <a:picLocks noChangeAspect="1"/>
          </p:cNvPicPr>
          <p:nvPr/>
        </p:nvPicPr>
        <p:blipFill>
          <a:blip r:embed="rId2"/>
          <a:stretch>
            <a:fillRect/>
          </a:stretch>
        </p:blipFill>
        <p:spPr>
          <a:xfrm>
            <a:off x="1340222" y="1084729"/>
            <a:ext cx="9825318" cy="5280212"/>
          </a:xfrm>
          <a:prstGeom prst="rect">
            <a:avLst/>
          </a:prstGeom>
        </p:spPr>
      </p:pic>
    </p:spTree>
    <p:extLst>
      <p:ext uri="{BB962C8B-B14F-4D97-AF65-F5344CB8AC3E}">
        <p14:creationId xmlns:p14="http://schemas.microsoft.com/office/powerpoint/2010/main" val="3093818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9FD8F4-216D-ADC6-284B-4E0750D2013F}"/>
              </a:ext>
            </a:extLst>
          </p:cNvPr>
          <p:cNvPicPr>
            <a:picLocks noChangeAspect="1"/>
          </p:cNvPicPr>
          <p:nvPr/>
        </p:nvPicPr>
        <p:blipFill>
          <a:blip r:embed="rId2"/>
          <a:stretch>
            <a:fillRect/>
          </a:stretch>
        </p:blipFill>
        <p:spPr>
          <a:xfrm>
            <a:off x="1259540" y="762000"/>
            <a:ext cx="9672919" cy="5585012"/>
          </a:xfrm>
          <a:prstGeom prst="rect">
            <a:avLst/>
          </a:prstGeom>
        </p:spPr>
      </p:pic>
    </p:spTree>
    <p:extLst>
      <p:ext uri="{BB962C8B-B14F-4D97-AF65-F5344CB8AC3E}">
        <p14:creationId xmlns:p14="http://schemas.microsoft.com/office/powerpoint/2010/main" val="1980033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4D9D1DD-79EB-5486-0093-FD512F7BFD8E}"/>
              </a:ext>
            </a:extLst>
          </p:cNvPr>
          <p:cNvPicPr>
            <a:picLocks noChangeAspect="1"/>
          </p:cNvPicPr>
          <p:nvPr/>
        </p:nvPicPr>
        <p:blipFill>
          <a:blip r:embed="rId2"/>
          <a:stretch>
            <a:fillRect/>
          </a:stretch>
        </p:blipFill>
        <p:spPr>
          <a:xfrm>
            <a:off x="1210235" y="869576"/>
            <a:ext cx="9601200" cy="5244353"/>
          </a:xfrm>
          <a:prstGeom prst="rect">
            <a:avLst/>
          </a:prstGeom>
        </p:spPr>
      </p:pic>
    </p:spTree>
    <p:extLst>
      <p:ext uri="{BB962C8B-B14F-4D97-AF65-F5344CB8AC3E}">
        <p14:creationId xmlns:p14="http://schemas.microsoft.com/office/powerpoint/2010/main" val="323958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D6231C-2B1C-7E9F-5EB7-2A1BEECC1922}"/>
              </a:ext>
            </a:extLst>
          </p:cNvPr>
          <p:cNvPicPr>
            <a:picLocks noChangeAspect="1"/>
          </p:cNvPicPr>
          <p:nvPr/>
        </p:nvPicPr>
        <p:blipFill>
          <a:blip r:embed="rId2"/>
          <a:stretch>
            <a:fillRect/>
          </a:stretch>
        </p:blipFill>
        <p:spPr>
          <a:xfrm>
            <a:off x="1577789" y="788894"/>
            <a:ext cx="9708776" cy="5441576"/>
          </a:xfrm>
          <a:prstGeom prst="rect">
            <a:avLst/>
          </a:prstGeom>
        </p:spPr>
      </p:pic>
    </p:spTree>
    <p:extLst>
      <p:ext uri="{BB962C8B-B14F-4D97-AF65-F5344CB8AC3E}">
        <p14:creationId xmlns:p14="http://schemas.microsoft.com/office/powerpoint/2010/main" val="38744638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CC1821-8FDA-44CF-2AB6-E273501172D6}"/>
              </a:ext>
            </a:extLst>
          </p:cNvPr>
          <p:cNvPicPr>
            <a:picLocks noChangeAspect="1"/>
          </p:cNvPicPr>
          <p:nvPr/>
        </p:nvPicPr>
        <p:blipFill>
          <a:blip r:embed="rId2"/>
          <a:stretch>
            <a:fillRect/>
          </a:stretch>
        </p:blipFill>
        <p:spPr>
          <a:xfrm>
            <a:off x="1264023" y="1649505"/>
            <a:ext cx="9529482" cy="4867835"/>
          </a:xfrm>
          <a:prstGeom prst="rect">
            <a:avLst/>
          </a:prstGeom>
        </p:spPr>
      </p:pic>
      <p:sp>
        <p:nvSpPr>
          <p:cNvPr id="4" name="TextBox 3">
            <a:extLst>
              <a:ext uri="{FF2B5EF4-FFF2-40B4-BE49-F238E27FC236}">
                <a16:creationId xmlns:a16="http://schemas.microsoft.com/office/drawing/2014/main" id="{76CE8630-1F23-B4C4-45DA-113585B1D84F}"/>
              </a:ext>
            </a:extLst>
          </p:cNvPr>
          <p:cNvSpPr txBox="1"/>
          <p:nvPr/>
        </p:nvSpPr>
        <p:spPr>
          <a:xfrm>
            <a:off x="3236259" y="582706"/>
            <a:ext cx="4993341" cy="369332"/>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CROSS VALIDATION</a:t>
            </a:r>
          </a:p>
        </p:txBody>
      </p:sp>
    </p:spTree>
    <p:extLst>
      <p:ext uri="{BB962C8B-B14F-4D97-AF65-F5344CB8AC3E}">
        <p14:creationId xmlns:p14="http://schemas.microsoft.com/office/powerpoint/2010/main" val="3139327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89860D-0C4F-2469-74A5-7178B066E0FC}"/>
              </a:ext>
            </a:extLst>
          </p:cNvPr>
          <p:cNvSpPr txBox="1"/>
          <p:nvPr/>
        </p:nvSpPr>
        <p:spPr>
          <a:xfrm>
            <a:off x="2841812" y="510988"/>
            <a:ext cx="6230470" cy="369332"/>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HYPER PARAMETER TUNNING</a:t>
            </a:r>
          </a:p>
        </p:txBody>
      </p:sp>
      <p:pic>
        <p:nvPicPr>
          <p:cNvPr id="4" name="Picture 3">
            <a:extLst>
              <a:ext uri="{FF2B5EF4-FFF2-40B4-BE49-F238E27FC236}">
                <a16:creationId xmlns:a16="http://schemas.microsoft.com/office/drawing/2014/main" id="{BDC76750-00AB-C23E-6A6E-0366EB117844}"/>
              </a:ext>
            </a:extLst>
          </p:cNvPr>
          <p:cNvPicPr>
            <a:picLocks noChangeAspect="1"/>
          </p:cNvPicPr>
          <p:nvPr/>
        </p:nvPicPr>
        <p:blipFill>
          <a:blip r:embed="rId2"/>
          <a:stretch>
            <a:fillRect/>
          </a:stretch>
        </p:blipFill>
        <p:spPr>
          <a:xfrm>
            <a:off x="1210235" y="1113402"/>
            <a:ext cx="10022541" cy="5466692"/>
          </a:xfrm>
          <a:prstGeom prst="rect">
            <a:avLst/>
          </a:prstGeom>
        </p:spPr>
      </p:pic>
    </p:spTree>
    <p:extLst>
      <p:ext uri="{BB962C8B-B14F-4D97-AF65-F5344CB8AC3E}">
        <p14:creationId xmlns:p14="http://schemas.microsoft.com/office/powerpoint/2010/main" val="131446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49C641-E744-8BA2-6E0A-02BA34D18A1A}"/>
              </a:ext>
            </a:extLst>
          </p:cNvPr>
          <p:cNvSpPr txBox="1"/>
          <p:nvPr/>
        </p:nvSpPr>
        <p:spPr>
          <a:xfrm>
            <a:off x="2967318" y="806824"/>
            <a:ext cx="5961529" cy="369332"/>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INTERPRETATION OF RESULTS</a:t>
            </a:r>
          </a:p>
        </p:txBody>
      </p:sp>
      <p:sp>
        <p:nvSpPr>
          <p:cNvPr id="3" name="TextBox 2">
            <a:extLst>
              <a:ext uri="{FF2B5EF4-FFF2-40B4-BE49-F238E27FC236}">
                <a16:creationId xmlns:a16="http://schemas.microsoft.com/office/drawing/2014/main" id="{08713B14-4298-2BCF-E58F-AD817D1B99F7}"/>
              </a:ext>
            </a:extLst>
          </p:cNvPr>
          <p:cNvSpPr txBox="1"/>
          <p:nvPr/>
        </p:nvSpPr>
        <p:spPr>
          <a:xfrm>
            <a:off x="1559859" y="1380565"/>
            <a:ext cx="9592235" cy="2954655"/>
          </a:xfrm>
          <a:prstGeom prst="rect">
            <a:avLst/>
          </a:prstGeom>
          <a:noFill/>
        </p:spPr>
        <p:txBody>
          <a:bodyPr wrap="square" rtlCol="0">
            <a:spAutoFit/>
          </a:bodyPr>
          <a:lstStyle/>
          <a:p>
            <a:pPr>
              <a:lnSpc>
                <a:spcPct val="200000"/>
              </a:lnSpc>
            </a:pPr>
            <a:r>
              <a:rPr lang="en-IN" sz="14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Jet Airway Airlines are more costly than others whereas SpiceJet and IndiGo are quite affordable. Flights from metro cities are more in number and hence few are in budget and few are way too expensive. The expensive flights usually come with layover(long/short), free meal and some other additional facilities as well.</a:t>
            </a:r>
          </a:p>
          <a:p>
            <a:pPr>
              <a:lnSpc>
                <a:spcPct val="200000"/>
              </a:lnSpc>
            </a:pPr>
            <a:r>
              <a:rPr lang="en-IN" sz="1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The trend of flight prices vary over various months and across the    holiday. There are two groups of airlines: the economic group and the luxurious group. SpiceJet, AirAsia, IndiGo, Go Air are in the economical class, whereas Jet Airways and Air India in the other. Vistara has a more spread out trend. </a:t>
            </a:r>
          </a:p>
          <a:p>
            <a:endParaRPr lang="en-IN" dirty="0"/>
          </a:p>
        </p:txBody>
      </p:sp>
    </p:spTree>
    <p:extLst>
      <p:ext uri="{BB962C8B-B14F-4D97-AF65-F5344CB8AC3E}">
        <p14:creationId xmlns:p14="http://schemas.microsoft.com/office/powerpoint/2010/main" val="3002479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See the source image">
            <a:extLst>
              <a:ext uri="{FF2B5EF4-FFF2-40B4-BE49-F238E27FC236}">
                <a16:creationId xmlns:a16="http://schemas.microsoft.com/office/drawing/2014/main" id="{C9D57167-15A6-D2C3-3070-256C54E398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505" y="1326776"/>
            <a:ext cx="4823012" cy="485887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6F83C23-AF3B-D54E-C002-A4842C7AD5B3}"/>
              </a:ext>
            </a:extLst>
          </p:cNvPr>
          <p:cNvSpPr txBox="1"/>
          <p:nvPr/>
        </p:nvSpPr>
        <p:spPr>
          <a:xfrm>
            <a:off x="4034118" y="331694"/>
            <a:ext cx="4446494" cy="400110"/>
          </a:xfrm>
          <a:prstGeom prst="rect">
            <a:avLst/>
          </a:prstGeom>
          <a:noFill/>
        </p:spPr>
        <p:txBody>
          <a:bodyPr wrap="square" rtlCol="0">
            <a:spAutoFit/>
          </a:bodyPr>
          <a:lstStyle/>
          <a:p>
            <a:pPr algn="ctr"/>
            <a:r>
              <a:rPr lang="en-IN" sz="2000" b="1" dirty="0">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38C4220A-3A78-8D97-623D-4212D483519D}"/>
              </a:ext>
            </a:extLst>
          </p:cNvPr>
          <p:cNvSpPr txBox="1"/>
          <p:nvPr/>
        </p:nvSpPr>
        <p:spPr>
          <a:xfrm>
            <a:off x="5056095" y="2026023"/>
            <a:ext cx="6517341" cy="3050194"/>
          </a:xfrm>
          <a:prstGeom prst="rect">
            <a:avLst/>
          </a:prstGeom>
          <a:noFill/>
        </p:spPr>
        <p:txBody>
          <a:bodyPr wrap="square" rtlCol="0">
            <a:spAutoFit/>
          </a:bodyPr>
          <a:lstStyle/>
          <a:p>
            <a:pPr>
              <a:lnSpc>
                <a:spcPct val="150000"/>
              </a:lnSpc>
            </a:pPr>
            <a:r>
              <a:rPr lang="en-IN" sz="1400" dirty="0">
                <a:effectLst/>
                <a:latin typeface="Times New Roman" panose="02020603050405020304" pitchFamily="18" charset="0"/>
                <a:ea typeface="Rockwell" panose="02060603020205020403" pitchFamily="18" charset="0"/>
                <a:cs typeface="Times New Roman" panose="02020603050405020304" pitchFamily="18" charset="0"/>
              </a:rPr>
              <a:t>Anyone who has booked a flight ticket knows how unexpectedly the prices vary. The cheapest available ticket on a given flight gets more and less expensive over time. This usually happens as an attempt to maximize revenue based on - 1. Time of purchase patterns (making sure last-minute purchases are expensive) 2. Keeping the flight as full as they want it (raising prices on a flight which is filling up in order to reduce sales and hold back inventory for those expensive last-minute expensive purchases) So, you have to work on a project where you collect data of flight fares with other features and work to make a model to predict fares of flights</a:t>
            </a:r>
            <a:r>
              <a:rPr lang="en-IN" sz="1400" dirty="0">
                <a:solidFill>
                  <a:schemeClr val="bg1"/>
                </a:solidFill>
                <a:effectLst/>
                <a:latin typeface="Times New Roman" panose="02020603050405020304" pitchFamily="18" charset="0"/>
                <a:ea typeface="Rockwell" panose="02060603020205020403" pitchFamily="18" charset="0"/>
                <a:cs typeface="Times New Roman" panose="02020603050405020304" pitchFamily="18" charset="0"/>
              </a:rPr>
              <a:t>.</a:t>
            </a:r>
          </a:p>
          <a:p>
            <a:pPr>
              <a:lnSpc>
                <a:spcPct val="150000"/>
              </a:lnSpc>
            </a:pPr>
            <a:endParaRPr lang="en-IN" dirty="0"/>
          </a:p>
        </p:txBody>
      </p:sp>
    </p:spTree>
    <p:extLst>
      <p:ext uri="{BB962C8B-B14F-4D97-AF65-F5344CB8AC3E}">
        <p14:creationId xmlns:p14="http://schemas.microsoft.com/office/powerpoint/2010/main" val="1453477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7A1AD6-739E-53E6-2B4D-C1183E5E9434}"/>
              </a:ext>
            </a:extLst>
          </p:cNvPr>
          <p:cNvSpPr txBox="1"/>
          <p:nvPr/>
        </p:nvSpPr>
        <p:spPr>
          <a:xfrm>
            <a:off x="2232211" y="2401017"/>
            <a:ext cx="71896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57736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E44B-23B3-F98A-7D8D-9B74AE0F05CF}"/>
              </a:ext>
            </a:extLst>
          </p:cNvPr>
          <p:cNvSpPr txBox="1"/>
          <p:nvPr/>
        </p:nvSpPr>
        <p:spPr>
          <a:xfrm>
            <a:off x="3783106" y="480502"/>
            <a:ext cx="5880847" cy="369332"/>
          </a:xfrm>
          <a:prstGeom prst="rect">
            <a:avLst/>
          </a:prstGeom>
          <a:noFill/>
        </p:spPr>
        <p:txBody>
          <a:bodyPr wrap="square" rtlCol="0">
            <a:spAutoFit/>
          </a:bodyPr>
          <a:lstStyle/>
          <a:p>
            <a:r>
              <a:rPr lang="en-IN" sz="1800" b="1" dirty="0">
                <a:effectLst/>
                <a:latin typeface="Times New Roman" panose="02020603050405020304" pitchFamily="18" charset="0"/>
                <a:ea typeface="Rockwell" panose="02060603020205020403" pitchFamily="18" charset="0"/>
                <a:cs typeface="Times New Roman" panose="02020603050405020304" pitchFamily="18" charset="0"/>
              </a:rPr>
              <a:t>ANALYTICAL PROBLEM FRAMING</a:t>
            </a:r>
            <a:endParaRPr lang="en-IN" sz="1800" dirty="0">
              <a:effectLst/>
              <a:latin typeface="Rockwell" panose="02060603020205020403" pitchFamily="18" charset="0"/>
              <a:ea typeface="Rockwell" panose="02060603020205020403"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32C3AAD-0DD4-D5C6-2E49-FEC81CFAA220}"/>
              </a:ext>
            </a:extLst>
          </p:cNvPr>
          <p:cNvSpPr txBox="1"/>
          <p:nvPr/>
        </p:nvSpPr>
        <p:spPr>
          <a:xfrm>
            <a:off x="1550894" y="896471"/>
            <a:ext cx="9708777" cy="704104"/>
          </a:xfrm>
          <a:prstGeom prst="rect">
            <a:avLst/>
          </a:prstGeom>
          <a:noFill/>
        </p:spPr>
        <p:txBody>
          <a:bodyPr wrap="square" rtlCol="0">
            <a:spAutoFit/>
          </a:bodyPr>
          <a:lstStyle/>
          <a:p>
            <a:pPr>
              <a:lnSpc>
                <a:spcPct val="150000"/>
              </a:lnSpc>
            </a:pPr>
            <a:r>
              <a:rPr lang="en-IN" sz="1400" dirty="0">
                <a:effectLst/>
                <a:latin typeface="Times New Roman" panose="02020603050405020304" pitchFamily="18" charset="0"/>
                <a:ea typeface="Rockwell" panose="02060603020205020403" pitchFamily="18" charset="0"/>
                <a:cs typeface="Times New Roman" panose="02020603050405020304" pitchFamily="18" charset="0"/>
              </a:rPr>
              <a:t>Firstly, I scrapped the flight data including airline name, date of journey, source, destination, route, departure time, arrival time, duration, total stops and the target variable price using Selenium</a:t>
            </a:r>
            <a:r>
              <a:rPr lang="en-IN" sz="1400" dirty="0">
                <a:latin typeface="Times New Roman" panose="02020603050405020304" pitchFamily="18" charset="0"/>
                <a:cs typeface="Times New Roman" panose="02020603050405020304" pitchFamily="18" charset="0"/>
              </a:rPr>
              <a:t> </a:t>
            </a:r>
          </a:p>
        </p:txBody>
      </p:sp>
      <p:pic>
        <p:nvPicPr>
          <p:cNvPr id="6" name="Picture 5">
            <a:extLst>
              <a:ext uri="{FF2B5EF4-FFF2-40B4-BE49-F238E27FC236}">
                <a16:creationId xmlns:a16="http://schemas.microsoft.com/office/drawing/2014/main" id="{2EE32482-2FE8-ECAD-75FE-E005E3AB2C64}"/>
              </a:ext>
            </a:extLst>
          </p:cNvPr>
          <p:cNvPicPr>
            <a:picLocks noChangeAspect="1"/>
          </p:cNvPicPr>
          <p:nvPr/>
        </p:nvPicPr>
        <p:blipFill>
          <a:blip r:embed="rId2"/>
          <a:stretch>
            <a:fillRect/>
          </a:stretch>
        </p:blipFill>
        <p:spPr>
          <a:xfrm>
            <a:off x="1640541" y="1981199"/>
            <a:ext cx="8713694" cy="4249271"/>
          </a:xfrm>
          <a:prstGeom prst="rect">
            <a:avLst/>
          </a:prstGeom>
        </p:spPr>
      </p:pic>
    </p:spTree>
    <p:extLst>
      <p:ext uri="{BB962C8B-B14F-4D97-AF65-F5344CB8AC3E}">
        <p14:creationId xmlns:p14="http://schemas.microsoft.com/office/powerpoint/2010/main" val="2825213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2E65DC-C260-D026-2D56-1AE0AF6C53FC}"/>
              </a:ext>
            </a:extLst>
          </p:cNvPr>
          <p:cNvSpPr txBox="1"/>
          <p:nvPr/>
        </p:nvSpPr>
        <p:spPr>
          <a:xfrm>
            <a:off x="3567953" y="331694"/>
            <a:ext cx="5056094" cy="646331"/>
          </a:xfrm>
          <a:prstGeom prst="rect">
            <a:avLst/>
          </a:prstGeom>
          <a:noFill/>
        </p:spPr>
        <p:txBody>
          <a:bodyPr wrap="square" rtlCol="0">
            <a:spAutoFit/>
          </a:bodyPr>
          <a:lstStyle/>
          <a:p>
            <a:r>
              <a:rPr lang="en-IN" sz="1800" b="1" dirty="0">
                <a:latin typeface="Times New Roman" panose="02020603050405020304" pitchFamily="18" charset="0"/>
                <a:cs typeface="Times New Roman" panose="02020603050405020304" pitchFamily="18" charset="0"/>
              </a:rPr>
              <a:t>DATA COLLECTION AND PRE-PROCESSING</a:t>
            </a:r>
          </a:p>
          <a:p>
            <a:endParaRPr lang="en-IN" dirty="0"/>
          </a:p>
        </p:txBody>
      </p:sp>
      <p:sp>
        <p:nvSpPr>
          <p:cNvPr id="3" name="TextBox 2">
            <a:extLst>
              <a:ext uri="{FF2B5EF4-FFF2-40B4-BE49-F238E27FC236}">
                <a16:creationId xmlns:a16="http://schemas.microsoft.com/office/drawing/2014/main" id="{99BB4BC1-F636-E2C2-9050-E554F0D385FD}"/>
              </a:ext>
            </a:extLst>
          </p:cNvPr>
          <p:cNvSpPr txBox="1"/>
          <p:nvPr/>
        </p:nvSpPr>
        <p:spPr>
          <a:xfrm>
            <a:off x="1470213" y="1120581"/>
            <a:ext cx="9260540" cy="1708160"/>
          </a:xfrm>
          <a:prstGeom prst="rect">
            <a:avLst/>
          </a:prstGeom>
          <a:noFill/>
        </p:spPr>
        <p:txBody>
          <a:bodyPr wrap="square" rtlCol="0">
            <a:spAutoFit/>
          </a:bodyPr>
          <a:lstStyle/>
          <a:p>
            <a:pPr>
              <a:lnSpc>
                <a:spcPct val="200000"/>
              </a:lnSpc>
            </a:pPr>
            <a:r>
              <a:rPr lang="en-IN" sz="1400" dirty="0">
                <a:effectLst/>
                <a:latin typeface="Times New Roman" panose="02020603050405020304" pitchFamily="18" charset="0"/>
                <a:ea typeface="Rockwell" panose="02060603020205020403" pitchFamily="18" charset="0"/>
                <a:cs typeface="Times New Roman" panose="02020603050405020304" pitchFamily="18" charset="0"/>
              </a:rPr>
              <a:t>Data Collection: I got the dataset in CSV format and I read the data in Jupyter Notebook using pandas data frame.</a:t>
            </a:r>
            <a:endParaRPr lang="en-IN" sz="1400" dirty="0">
              <a:effectLst/>
              <a:latin typeface="Rockwell" panose="02060603020205020403" pitchFamily="18" charset="0"/>
              <a:ea typeface="Rockwell" panose="02060603020205020403" pitchFamily="18" charset="0"/>
              <a:cs typeface="Times New Roman" panose="02020603050405020304" pitchFamily="18" charset="0"/>
            </a:endParaRPr>
          </a:p>
          <a:p>
            <a:pPr>
              <a:lnSpc>
                <a:spcPct val="150000"/>
              </a:lnSpc>
            </a:pPr>
            <a:r>
              <a:rPr lang="en-IN" sz="1400" dirty="0">
                <a:latin typeface="Times New Roman" panose="02020603050405020304" pitchFamily="18" charset="0"/>
                <a:cs typeface="Times New Roman" panose="02020603050405020304" pitchFamily="18" charset="0"/>
              </a:rPr>
              <a:t>Shape of data: The dataset contains total 1592 rows and 9 columns.</a:t>
            </a:r>
          </a:p>
          <a:p>
            <a:pPr>
              <a:lnSpc>
                <a:spcPct val="150000"/>
              </a:lnSpc>
            </a:pPr>
            <a:r>
              <a:rPr lang="en-IN" sz="1400" dirty="0"/>
              <a:t>Data Summary: The dataset contains 1 integer and 8 object data type columns.</a:t>
            </a:r>
          </a:p>
          <a:p>
            <a:pPr>
              <a:lnSpc>
                <a:spcPct val="150000"/>
              </a:lnSpc>
            </a:pPr>
            <a:r>
              <a:rPr lang="en-IN" sz="1400" dirty="0"/>
              <a:t>Missing Values: The dataset contains missing values and we treat them with mode imputation.</a:t>
            </a:r>
            <a:endParaRPr lang="en-IN" sz="1400" dirty="0">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3E55DC8-D118-18A1-66E0-DD4C73E18F6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75647" y="2923677"/>
            <a:ext cx="6911789" cy="3698925"/>
          </a:xfrm>
          <a:prstGeom prst="rect">
            <a:avLst/>
          </a:prstGeom>
          <a:noFill/>
          <a:ln>
            <a:noFill/>
          </a:ln>
        </p:spPr>
      </p:pic>
    </p:spTree>
    <p:extLst>
      <p:ext uri="{BB962C8B-B14F-4D97-AF65-F5344CB8AC3E}">
        <p14:creationId xmlns:p14="http://schemas.microsoft.com/office/powerpoint/2010/main" val="3022859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07026A-5DE7-A179-1526-F1DF832C486A}"/>
              </a:ext>
            </a:extLst>
          </p:cNvPr>
          <p:cNvSpPr txBox="1"/>
          <p:nvPr/>
        </p:nvSpPr>
        <p:spPr>
          <a:xfrm>
            <a:off x="4087906" y="385482"/>
            <a:ext cx="5970494" cy="369332"/>
          </a:xfrm>
          <a:prstGeom prst="rect">
            <a:avLst/>
          </a:prstGeom>
          <a:noFill/>
        </p:spPr>
        <p:txBody>
          <a:bodyPr wrap="square" rtlCol="0">
            <a:spAutoFit/>
          </a:bodyPr>
          <a:lstStyle/>
          <a:p>
            <a:r>
              <a:rPr lang="en-IN" sz="1800" b="1" dirty="0">
                <a:latin typeface="Times New Roman" panose="02020603050405020304" pitchFamily="18" charset="0"/>
                <a:cs typeface="Times New Roman" panose="02020603050405020304" pitchFamily="18" charset="0"/>
              </a:rPr>
              <a:t>EXPLORATORY DATA ANALYSIS</a:t>
            </a:r>
          </a:p>
        </p:txBody>
      </p:sp>
      <p:pic>
        <p:nvPicPr>
          <p:cNvPr id="4" name="Picture 3">
            <a:extLst>
              <a:ext uri="{FF2B5EF4-FFF2-40B4-BE49-F238E27FC236}">
                <a16:creationId xmlns:a16="http://schemas.microsoft.com/office/drawing/2014/main" id="{00181D8E-F016-6D56-6102-DA08FA06F4A4}"/>
              </a:ext>
            </a:extLst>
          </p:cNvPr>
          <p:cNvPicPr>
            <a:picLocks noChangeAspect="1"/>
          </p:cNvPicPr>
          <p:nvPr/>
        </p:nvPicPr>
        <p:blipFill>
          <a:blip r:embed="rId2"/>
          <a:stretch>
            <a:fillRect/>
          </a:stretch>
        </p:blipFill>
        <p:spPr>
          <a:xfrm>
            <a:off x="457200" y="1129553"/>
            <a:ext cx="5414682" cy="5065059"/>
          </a:xfrm>
          <a:prstGeom prst="rect">
            <a:avLst/>
          </a:prstGeom>
        </p:spPr>
      </p:pic>
      <p:pic>
        <p:nvPicPr>
          <p:cNvPr id="6" name="Picture 5">
            <a:extLst>
              <a:ext uri="{FF2B5EF4-FFF2-40B4-BE49-F238E27FC236}">
                <a16:creationId xmlns:a16="http://schemas.microsoft.com/office/drawing/2014/main" id="{E3ECAC6A-4B56-C190-C17E-BDAD84189368}"/>
              </a:ext>
            </a:extLst>
          </p:cNvPr>
          <p:cNvPicPr>
            <a:picLocks noChangeAspect="1"/>
          </p:cNvPicPr>
          <p:nvPr/>
        </p:nvPicPr>
        <p:blipFill>
          <a:blip r:embed="rId3"/>
          <a:stretch>
            <a:fillRect/>
          </a:stretch>
        </p:blipFill>
        <p:spPr>
          <a:xfrm>
            <a:off x="6158756" y="1129553"/>
            <a:ext cx="5226420" cy="5065059"/>
          </a:xfrm>
          <a:prstGeom prst="rect">
            <a:avLst/>
          </a:prstGeom>
        </p:spPr>
      </p:pic>
    </p:spTree>
    <p:extLst>
      <p:ext uri="{BB962C8B-B14F-4D97-AF65-F5344CB8AC3E}">
        <p14:creationId xmlns:p14="http://schemas.microsoft.com/office/powerpoint/2010/main" val="3261285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66DB2F-C3FF-1194-6FEC-41E9232A515E}"/>
              </a:ext>
            </a:extLst>
          </p:cNvPr>
          <p:cNvPicPr>
            <a:picLocks noChangeAspect="1"/>
          </p:cNvPicPr>
          <p:nvPr/>
        </p:nvPicPr>
        <p:blipFill>
          <a:blip r:embed="rId2"/>
          <a:stretch>
            <a:fillRect/>
          </a:stretch>
        </p:blipFill>
        <p:spPr>
          <a:xfrm>
            <a:off x="277906" y="672353"/>
            <a:ext cx="4921623" cy="5271247"/>
          </a:xfrm>
          <a:prstGeom prst="rect">
            <a:avLst/>
          </a:prstGeom>
        </p:spPr>
      </p:pic>
      <p:pic>
        <p:nvPicPr>
          <p:cNvPr id="5" name="Picture 4">
            <a:extLst>
              <a:ext uri="{FF2B5EF4-FFF2-40B4-BE49-F238E27FC236}">
                <a16:creationId xmlns:a16="http://schemas.microsoft.com/office/drawing/2014/main" id="{67D6E713-0984-AF54-898D-8BF3DA3074D6}"/>
              </a:ext>
            </a:extLst>
          </p:cNvPr>
          <p:cNvPicPr>
            <a:picLocks noChangeAspect="1"/>
          </p:cNvPicPr>
          <p:nvPr/>
        </p:nvPicPr>
        <p:blipFill>
          <a:blip r:embed="rId3"/>
          <a:stretch>
            <a:fillRect/>
          </a:stretch>
        </p:blipFill>
        <p:spPr>
          <a:xfrm>
            <a:off x="5961529" y="672353"/>
            <a:ext cx="5199529" cy="5271248"/>
          </a:xfrm>
          <a:prstGeom prst="rect">
            <a:avLst/>
          </a:prstGeom>
        </p:spPr>
      </p:pic>
    </p:spTree>
    <p:extLst>
      <p:ext uri="{BB962C8B-B14F-4D97-AF65-F5344CB8AC3E}">
        <p14:creationId xmlns:p14="http://schemas.microsoft.com/office/powerpoint/2010/main" val="3010828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54E098-0B19-72E3-EFFF-E1B017104C46}"/>
              </a:ext>
            </a:extLst>
          </p:cNvPr>
          <p:cNvPicPr>
            <a:picLocks noChangeAspect="1"/>
          </p:cNvPicPr>
          <p:nvPr/>
        </p:nvPicPr>
        <p:blipFill>
          <a:blip r:embed="rId2"/>
          <a:stretch>
            <a:fillRect/>
          </a:stretch>
        </p:blipFill>
        <p:spPr>
          <a:xfrm>
            <a:off x="510988" y="528917"/>
            <a:ext cx="10210800" cy="5172635"/>
          </a:xfrm>
          <a:prstGeom prst="rect">
            <a:avLst/>
          </a:prstGeom>
        </p:spPr>
      </p:pic>
    </p:spTree>
    <p:extLst>
      <p:ext uri="{BB962C8B-B14F-4D97-AF65-F5344CB8AC3E}">
        <p14:creationId xmlns:p14="http://schemas.microsoft.com/office/powerpoint/2010/main" val="3089605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5DEAAA-A0B2-5DA9-487D-DEB28E42F5C3}"/>
              </a:ext>
            </a:extLst>
          </p:cNvPr>
          <p:cNvSpPr txBox="1"/>
          <p:nvPr/>
        </p:nvSpPr>
        <p:spPr>
          <a:xfrm>
            <a:off x="2160494" y="2160495"/>
            <a:ext cx="6929718" cy="2523768"/>
          </a:xfrm>
          <a:prstGeom prst="rect">
            <a:avLst/>
          </a:prstGeom>
          <a:noFill/>
        </p:spPr>
        <p:txBody>
          <a:bodyPr wrap="square" rtlCol="0">
            <a:spAutoFit/>
          </a:bodyPr>
          <a:lstStyle/>
          <a:p>
            <a:pPr algn="l" rtl="0">
              <a:lnSpc>
                <a:spcPct val="250000"/>
              </a:lnSpc>
            </a:pPr>
            <a:r>
              <a:rPr lang="en-US" sz="1400" b="0" i="0" dirty="0">
                <a:solidFill>
                  <a:srgbClr val="000000"/>
                </a:solidFill>
                <a:effectLst/>
                <a:latin typeface="Times New Roman" panose="02020603050405020304" pitchFamily="18" charset="0"/>
                <a:cs typeface="Times New Roman" panose="02020603050405020304" pitchFamily="18" charset="0"/>
              </a:rPr>
              <a:t>1.Most of the Airline that flies belongs to Vistara and very less are of Alliance air.</a:t>
            </a:r>
          </a:p>
          <a:p>
            <a:pPr algn="l" rtl="0">
              <a:lnSpc>
                <a:spcPct val="250000"/>
              </a:lnSpc>
            </a:pPr>
            <a:r>
              <a:rPr lang="en-US" sz="1400" b="0" i="0" dirty="0">
                <a:solidFill>
                  <a:srgbClr val="000000"/>
                </a:solidFill>
                <a:effectLst/>
                <a:latin typeface="Times New Roman" panose="02020603050405020304" pitchFamily="18" charset="0"/>
                <a:cs typeface="Times New Roman" panose="02020603050405020304" pitchFamily="18" charset="0"/>
              </a:rPr>
              <a:t>2.Most of the flights took off from New Delhi and Chennai and very less from Kolkata.</a:t>
            </a:r>
          </a:p>
          <a:p>
            <a:pPr algn="l" rtl="0">
              <a:lnSpc>
                <a:spcPct val="250000"/>
              </a:lnSpc>
            </a:pPr>
            <a:r>
              <a:rPr lang="en-US" sz="1400" b="0" i="0" dirty="0">
                <a:solidFill>
                  <a:srgbClr val="000000"/>
                </a:solidFill>
                <a:effectLst/>
                <a:latin typeface="Times New Roman" panose="02020603050405020304" pitchFamily="18" charset="0"/>
                <a:cs typeface="Times New Roman" panose="02020603050405020304" pitchFamily="18" charset="0"/>
              </a:rPr>
              <a:t>3.Most of the flights reached to Goa and Kolkata and very less to Pune.</a:t>
            </a:r>
          </a:p>
          <a:p>
            <a:pPr algn="l" rtl="0">
              <a:lnSpc>
                <a:spcPct val="250000"/>
              </a:lnSpc>
            </a:pPr>
            <a:r>
              <a:rPr lang="en-US" sz="1400" b="0" i="0" dirty="0">
                <a:solidFill>
                  <a:srgbClr val="000000"/>
                </a:solidFill>
                <a:effectLst/>
                <a:latin typeface="Times New Roman" panose="02020603050405020304" pitchFamily="18" charset="0"/>
                <a:cs typeface="Times New Roman" panose="02020603050405020304" pitchFamily="18" charset="0"/>
              </a:rPr>
              <a:t>4.Most of the flights only take 1 stop and very less 3 stops.</a:t>
            </a:r>
          </a:p>
          <a:p>
            <a:endParaRPr lang="en-IN" dirty="0"/>
          </a:p>
        </p:txBody>
      </p:sp>
      <p:sp>
        <p:nvSpPr>
          <p:cNvPr id="3" name="TextBox 2">
            <a:extLst>
              <a:ext uri="{FF2B5EF4-FFF2-40B4-BE49-F238E27FC236}">
                <a16:creationId xmlns:a16="http://schemas.microsoft.com/office/drawing/2014/main" id="{0E4DF0A2-450F-7E08-7D36-6DE15B242E1F}"/>
              </a:ext>
            </a:extLst>
          </p:cNvPr>
          <p:cNvSpPr txBox="1"/>
          <p:nvPr/>
        </p:nvSpPr>
        <p:spPr>
          <a:xfrm>
            <a:off x="2160494" y="1004047"/>
            <a:ext cx="6176682" cy="646331"/>
          </a:xfrm>
          <a:prstGeom prst="rect">
            <a:avLst/>
          </a:prstGeom>
          <a:noFill/>
        </p:spPr>
        <p:txBody>
          <a:bodyPr wrap="square" rtlCol="0">
            <a:spAutoFit/>
          </a:bodyPr>
          <a:lstStyle/>
          <a:p>
            <a:pPr algn="ctr"/>
            <a:r>
              <a:rPr lang="en-US" b="1" i="0" dirty="0">
                <a:solidFill>
                  <a:srgbClr val="000000"/>
                </a:solidFill>
                <a:effectLst/>
                <a:latin typeface="Times New Roman" panose="02020603050405020304" pitchFamily="18" charset="0"/>
                <a:cs typeface="Times New Roman" panose="02020603050405020304" pitchFamily="18" charset="0"/>
              </a:rPr>
              <a:t>OBSERVATIONS OF UNIVARIATE ANALYSIS</a:t>
            </a:r>
          </a:p>
          <a:p>
            <a:pPr algn="ctr"/>
            <a:endParaRPr lang="en-IN" dirty="0"/>
          </a:p>
        </p:txBody>
      </p:sp>
    </p:spTree>
    <p:extLst>
      <p:ext uri="{BB962C8B-B14F-4D97-AF65-F5344CB8AC3E}">
        <p14:creationId xmlns:p14="http://schemas.microsoft.com/office/powerpoint/2010/main" val="16674659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878851D-87B4-695E-DF68-0264835D7B69}"/>
              </a:ext>
            </a:extLst>
          </p:cNvPr>
          <p:cNvSpPr txBox="1"/>
          <p:nvPr/>
        </p:nvSpPr>
        <p:spPr>
          <a:xfrm>
            <a:off x="2931459" y="493059"/>
            <a:ext cx="5764306" cy="369332"/>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FEATURE ENGINEERING</a:t>
            </a:r>
          </a:p>
        </p:txBody>
      </p:sp>
      <p:pic>
        <p:nvPicPr>
          <p:cNvPr id="4" name="Picture 3">
            <a:extLst>
              <a:ext uri="{FF2B5EF4-FFF2-40B4-BE49-F238E27FC236}">
                <a16:creationId xmlns:a16="http://schemas.microsoft.com/office/drawing/2014/main" id="{35418AB0-A40B-66B8-19E8-77620351F222}"/>
              </a:ext>
            </a:extLst>
          </p:cNvPr>
          <p:cNvPicPr>
            <a:picLocks noChangeAspect="1"/>
          </p:cNvPicPr>
          <p:nvPr/>
        </p:nvPicPr>
        <p:blipFill>
          <a:blip r:embed="rId2"/>
          <a:stretch>
            <a:fillRect/>
          </a:stretch>
        </p:blipFill>
        <p:spPr>
          <a:xfrm>
            <a:off x="1066799" y="1138518"/>
            <a:ext cx="10058401" cy="5154706"/>
          </a:xfrm>
          <a:prstGeom prst="rect">
            <a:avLst/>
          </a:prstGeom>
        </p:spPr>
      </p:pic>
    </p:spTree>
    <p:extLst>
      <p:ext uri="{BB962C8B-B14F-4D97-AF65-F5344CB8AC3E}">
        <p14:creationId xmlns:p14="http://schemas.microsoft.com/office/powerpoint/2010/main" val="3443831151"/>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115</TotalTime>
  <Words>469</Words>
  <Application>Microsoft Office PowerPoint</Application>
  <PresentationFormat>Widescreen</PresentationFormat>
  <Paragraphs>29</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Rockwell</vt:lpstr>
      <vt:lpstr>Times New Roman</vt:lpstr>
      <vt:lpstr>Trebuchet MS</vt:lpstr>
      <vt:lpstr>Berlin</vt:lpstr>
      <vt:lpstr>FLIGHT PRICE PREDICTION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FLIGHT PRICE PREDICTION PROJECT</dc:title>
  <dc:creator>ashish watane</dc:creator>
  <cp:lastModifiedBy>ashish watane</cp:lastModifiedBy>
  <cp:revision>3</cp:revision>
  <dcterms:created xsi:type="dcterms:W3CDTF">2022-09-24T17:18:49Z</dcterms:created>
  <dcterms:modified xsi:type="dcterms:W3CDTF">2022-09-26T12:52:05Z</dcterms:modified>
</cp:coreProperties>
</file>

<file path=docProps/thumbnail.jpeg>
</file>